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0"/>
  </p:notesMasterIdLst>
  <p:handoutMasterIdLst>
    <p:handoutMasterId r:id="rId21"/>
  </p:handoutMasterIdLst>
  <p:sldIdLst>
    <p:sldId id="288" r:id="rId2"/>
    <p:sldId id="465" r:id="rId3"/>
    <p:sldId id="477" r:id="rId4"/>
    <p:sldId id="481" r:id="rId5"/>
    <p:sldId id="482" r:id="rId6"/>
    <p:sldId id="483" r:id="rId7"/>
    <p:sldId id="484" r:id="rId8"/>
    <p:sldId id="485" r:id="rId9"/>
    <p:sldId id="467" r:id="rId10"/>
    <p:sldId id="471" r:id="rId11"/>
    <p:sldId id="500" r:id="rId12"/>
    <p:sldId id="504" r:id="rId13"/>
    <p:sldId id="501" r:id="rId14"/>
    <p:sldId id="499" r:id="rId15"/>
    <p:sldId id="502" r:id="rId16"/>
    <p:sldId id="473" r:id="rId17"/>
    <p:sldId id="505" r:id="rId18"/>
    <p:sldId id="506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Gordon" initials="SG" lastIdx="1" clrIdx="0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AE4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8" autoAdjust="0"/>
    <p:restoredTop sz="93625" autoAdjust="0"/>
  </p:normalViewPr>
  <p:slideViewPr>
    <p:cSldViewPr>
      <p:cViewPr>
        <p:scale>
          <a:sx n="100" d="100"/>
          <a:sy n="100" d="100"/>
        </p:scale>
        <p:origin x="144" y="224"/>
      </p:cViewPr>
      <p:guideLst>
        <p:guide orient="horz" pos="2160"/>
        <p:guide pos="2832"/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-35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51F87518-7DA0-CB44-9F3C-F5174A2C4F74}" type="datetimeFigureOut">
              <a:rPr lang="en-US" altLang="en-US"/>
              <a:pPr>
                <a:defRPr/>
              </a:pPr>
              <a:t>1/11/17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2F4AE6-8CDE-254B-B104-C61F5F927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06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4741A71-FE83-2C4E-829C-A35B941D6CE6}" type="datetimeFigureOut">
              <a:rPr lang="en-US" altLang="en-US"/>
              <a:pPr>
                <a:defRPr/>
              </a:pPr>
              <a:t>1/11/17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4724FB8A-11D0-A344-BB31-B2ACD197C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939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E06DF7-8818-6544-99C1-1E101D6A52AE}" type="slidenum">
              <a:rPr lang="en-US" altLang="en-US">
                <a:latin typeface="Calibri" charset="0"/>
              </a:rPr>
              <a:pPr/>
              <a:t>1</a:t>
            </a:fld>
            <a:endParaRPr lang="en-US" altLang="en-US">
              <a:latin typeface="Calibri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26025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17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10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11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7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12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6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13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4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3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16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2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7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Display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Recommendation / Dialect Comparison Graph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Signature Scores Chart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Results Summary Table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 smtClean="0"/>
              <a:t>Concept Guidance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4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9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5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23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3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24FB8A-11D0-A344-BB31-B2ACD197CF9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31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3D7E7F-F33E-D44E-AC9F-F576D5184B76}" type="slidenum">
              <a:rPr lang="en-US" altLang="en-US">
                <a:latin typeface="Calibri" charset="0"/>
              </a:rPr>
              <a:pPr/>
              <a:t>9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6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86" descr="hdf_7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206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629400"/>
            <a:ext cx="17526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206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40908-65E0-6148-9462-2E562DE71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010400" cy="5334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2688C-72D1-BB4A-806C-B0B5983CA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4912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15E80-4162-5B48-9FB4-4E8B0EADB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02964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4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1FD5F-A6B3-CF40-B22F-3B2F6B7917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30003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5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5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6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232A-2FA3-BB4B-A289-8D7184C69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699127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6" name="Rectangle 10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0C7EF-0133-3B48-8482-71F2D614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44207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56" descr="hdf_no_banner_whit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050" descr="hdf 0line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51" descr="hdf bluegreenotx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December 14, 2015</a:t>
            </a:r>
            <a:endParaRPr lang="en-US" dirty="0"/>
          </a:p>
        </p:txBody>
      </p:sp>
      <p:sp>
        <p:nvSpPr>
          <p:cNvPr id="36894" name="Rectangle 10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r-HR"/>
              <a:t>AGU 2015</a:t>
            </a:r>
            <a:endParaRPr lang="en-US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742D95-3382-EB4A-8779-2AC3F1DA1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</p:sldLayoutIdLst>
  <p:transition spd="med"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charset="2"/>
        <a:buChar char="-"/>
        <a:defRPr sz="2600">
          <a:solidFill>
            <a:srgbClr val="0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iki.esipfed.org/index.php/Documentation_Recommend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1350" y="2354263"/>
            <a:ext cx="7946838" cy="531812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ea typeface="ＭＳ Ｐゴシック" charset="-128"/>
              </a:rPr>
              <a:t>Metadata </a:t>
            </a:r>
            <a:r>
              <a:rPr lang="en-US" altLang="en-US" sz="3200" b="1" dirty="0" smtClean="0">
                <a:ea typeface="ＭＳ Ｐゴシック" charset="-128"/>
              </a:rPr>
              <a:t>Evaluation and </a:t>
            </a:r>
            <a:r>
              <a:rPr lang="en-US" altLang="en-US" sz="3200" b="1" dirty="0" smtClean="0">
                <a:ea typeface="ＭＳ Ｐゴシック" charset="-128"/>
              </a:rPr>
              <a:t>Guidance for Curation and Improvement </a:t>
            </a:r>
            <a:endParaRPr lang="en-US" altLang="en-US" sz="3200" dirty="0">
              <a:ea typeface="ＭＳ Ｐゴシック" charset="-128"/>
            </a:endParaRP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962400"/>
            <a:ext cx="6400800" cy="2438400"/>
          </a:xfrm>
        </p:spPr>
        <p:txBody>
          <a:bodyPr/>
          <a:lstStyle/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Sean Gordon</a:t>
            </a: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(</a:t>
            </a:r>
            <a:r>
              <a:rPr lang="en-US" altLang="en-US" sz="2200" dirty="0" err="1" smtClean="0">
                <a:ea typeface="ＭＳ Ｐゴシック" charset="-128"/>
              </a:rPr>
              <a:t>scgordon@hdfgroup.org</a:t>
            </a:r>
            <a:r>
              <a:rPr lang="en-US" altLang="en-US" sz="2200" dirty="0" smtClean="0">
                <a:ea typeface="ＭＳ Ｐゴシック" charset="-128"/>
              </a:rPr>
              <a:t>)</a:t>
            </a:r>
            <a:endParaRPr lang="en-US" altLang="en-US" sz="2200" dirty="0" smtClean="0">
              <a:ea typeface="ＭＳ Ｐゴシック" charset="-128"/>
            </a:endParaRP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Ted </a:t>
            </a:r>
            <a:r>
              <a:rPr lang="en-US" altLang="en-US" sz="2200" dirty="0" smtClean="0">
                <a:ea typeface="ＭＳ Ｐゴシック" charset="-128"/>
              </a:rPr>
              <a:t>Habermann</a:t>
            </a:r>
          </a:p>
          <a:p>
            <a:pPr eaLnBrk="1" hangingPunct="1"/>
            <a:r>
              <a:rPr lang="en-US" altLang="en-US" sz="2200" dirty="0">
                <a:ea typeface="ＭＳ Ｐゴシック" charset="-128"/>
              </a:rPr>
              <a:t>John </a:t>
            </a:r>
            <a:r>
              <a:rPr lang="en-US" altLang="en-US" sz="2200" dirty="0" err="1" smtClean="0">
                <a:ea typeface="ＭＳ Ｐゴシック" charset="-128"/>
              </a:rPr>
              <a:t>Kozimor</a:t>
            </a:r>
            <a:endParaRPr lang="en-US" altLang="en-US" sz="2200" dirty="0" smtClean="0">
              <a:ea typeface="ＭＳ Ｐゴシック" charset="-128"/>
            </a:endParaRPr>
          </a:p>
          <a:p>
            <a:pPr eaLnBrk="1" hangingPunct="1"/>
            <a:endParaRPr lang="en-US" altLang="en-US" sz="2200" dirty="0" smtClean="0">
              <a:ea typeface="ＭＳ Ｐゴシック" charset="-128"/>
            </a:endParaRPr>
          </a:p>
          <a:p>
            <a:pPr eaLnBrk="1" hangingPunct="1"/>
            <a:r>
              <a:rPr lang="en-US" altLang="en-US" sz="2200" dirty="0" smtClean="0">
                <a:ea typeface="ＭＳ Ｐゴシック" charset="-128"/>
              </a:rPr>
              <a:t>The </a:t>
            </a:r>
            <a:r>
              <a:rPr lang="en-US" altLang="en-US" sz="2200" dirty="0" smtClean="0">
                <a:ea typeface="ＭＳ Ｐゴシック" charset="-128"/>
              </a:rPr>
              <a:t>HDF </a:t>
            </a:r>
            <a:r>
              <a:rPr lang="en-US" altLang="en-US" sz="2200" dirty="0">
                <a:ea typeface="ＭＳ Ｐゴシック" charset="-128"/>
              </a:rPr>
              <a:t>Group</a:t>
            </a:r>
          </a:p>
        </p:txBody>
      </p:sp>
      <p:sp>
        <p:nvSpPr>
          <p:cNvPr id="1126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6AB81A-7392-C741-A412-1D45B3798B00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825500" y="50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Metadata Improvement Guidance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270000"/>
            <a:ext cx="793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How do I access online guidance for fixing missing concepts?</a:t>
            </a:r>
          </a:p>
        </p:txBody>
      </p:sp>
      <p:pic>
        <p:nvPicPr>
          <p:cNvPr id="3" name="Picture 2" descr="Screen Shot 2016-10-18 at 7.56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9" y="1676400"/>
            <a:ext cx="6415227" cy="3581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17600" y="5715000"/>
            <a:ext cx="793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That’s great, but it doesn’t tell me how I </a:t>
            </a:r>
            <a:r>
              <a:rPr lang="en-US" dirty="0" smtClean="0"/>
              <a:t>identify which records are missing </a:t>
            </a:r>
            <a:r>
              <a:rPr lang="en-US" dirty="0" smtClean="0"/>
              <a:t>concepts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087505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350760" y="175026"/>
            <a:ext cx="8793240" cy="762000"/>
          </a:xfrm>
        </p:spPr>
        <p:txBody>
          <a:bodyPr/>
          <a:lstStyle/>
          <a:p>
            <a:r>
              <a:rPr lang="en-US" sz="2800" dirty="0"/>
              <a:t>W</a:t>
            </a:r>
            <a:r>
              <a:rPr lang="en-US" sz="2800" dirty="0" smtClean="0"/>
              <a:t>hich records do I need to improve?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946931"/>
            <a:ext cx="7162800" cy="55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447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350760" y="175026"/>
            <a:ext cx="8346093" cy="762000"/>
          </a:xfrm>
        </p:spPr>
        <p:txBody>
          <a:bodyPr/>
          <a:lstStyle/>
          <a:p>
            <a:r>
              <a:rPr lang="en-US" sz="2500" dirty="0" smtClean="0"/>
              <a:t>How </a:t>
            </a:r>
            <a:r>
              <a:rPr lang="en-US" sz="2500" dirty="0"/>
              <a:t>do I identify which records are missing concepts?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946931"/>
            <a:ext cx="7162800" cy="5568298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664186" y="3614392"/>
            <a:ext cx="1852227" cy="66857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alibri"/>
                <a:cs typeface="Calibri"/>
              </a:rPr>
              <a:t>Links to xPaths in particular dialect</a:t>
            </a:r>
          </a:p>
        </p:txBody>
      </p:sp>
    </p:spTree>
    <p:extLst>
      <p:ext uri="{BB962C8B-B14F-4D97-AF65-F5344CB8AC3E}">
        <p14:creationId xmlns:p14="http://schemas.microsoft.com/office/powerpoint/2010/main" val="209788322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533400" y="0"/>
            <a:ext cx="8633581" cy="762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charset="-128"/>
              </a:rPr>
              <a:t>W</a:t>
            </a:r>
            <a:r>
              <a:rPr lang="en-US" altLang="en-US" sz="2800" dirty="0" smtClean="0">
                <a:ea typeface="ＭＳ Ｐゴシック" charset="-128"/>
              </a:rPr>
              <a:t>hat concepts are missing in a single record?</a:t>
            </a:r>
            <a:endParaRPr lang="en-US" altLang="en-US" sz="2800" dirty="0">
              <a:ea typeface="ＭＳ Ｐゴシック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98" y="1993144"/>
            <a:ext cx="8509621" cy="37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135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733" y="38100"/>
            <a:ext cx="4030133" cy="762000"/>
          </a:xfrm>
        </p:spPr>
        <p:txBody>
          <a:bodyPr/>
          <a:lstStyle/>
          <a:p>
            <a:r>
              <a:rPr lang="en-US"/>
              <a:t>Future Directions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73667"/>
            <a:ext cx="8714314" cy="2683933"/>
          </a:xfrm>
        </p:spPr>
        <p:txBody>
          <a:bodyPr/>
          <a:lstStyle/>
          <a:p>
            <a:r>
              <a:rPr lang="en-US" altLang="en-US" dirty="0" smtClean="0">
                <a:latin typeface="Calibri"/>
                <a:ea typeface="ＭＳ Ｐゴシック" charset="-128"/>
                <a:cs typeface="Calibri"/>
              </a:rPr>
              <a:t>Signature </a:t>
            </a:r>
            <a:r>
              <a:rPr lang="en-US" altLang="en-US" dirty="0">
                <a:latin typeface="Calibri"/>
                <a:ea typeface="ＭＳ Ｐゴシック" charset="-128"/>
                <a:cs typeface="Calibri"/>
              </a:rPr>
              <a:t>Score Sprints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81800" y="6629400"/>
            <a:ext cx="7620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E2BEF-AA8E-934E-A9FD-BDA59EF41016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 descr="sigScoresDi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3" y="1676400"/>
            <a:ext cx="6764197" cy="4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1795545" y="152400"/>
            <a:ext cx="5400509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Signature Score Sprints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32" y="1422400"/>
            <a:ext cx="8711268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586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Metadata Improvement Process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</a:t>
            </a:r>
            <a:r>
              <a:rPr lang="en-US" dirty="0" smtClean="0"/>
              <a:t>rioritize which concepts should be fixed </a:t>
            </a:r>
            <a:r>
              <a:rPr lang="en-US" dirty="0" smtClean="0"/>
              <a:t>first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 smtClean="0"/>
              <a:t>Identify </a:t>
            </a:r>
            <a:r>
              <a:rPr lang="en-US" dirty="0"/>
              <a:t>records with missing </a:t>
            </a:r>
            <a:r>
              <a:rPr lang="en-US" dirty="0" smtClean="0"/>
              <a:t>concepts</a:t>
            </a:r>
          </a:p>
          <a:p>
            <a:pPr marL="342900" indent="-342900">
              <a:buFontTx/>
              <a:buAutoNum type="arabicPeriod" startAt="2"/>
            </a:pPr>
            <a:endParaRPr lang="en-US" dirty="0"/>
          </a:p>
          <a:p>
            <a:pPr marL="342900" indent="-342900">
              <a:buFontTx/>
              <a:buAutoNum type="arabicPeriod" startAt="2"/>
            </a:pPr>
            <a:r>
              <a:rPr lang="en-US" dirty="0" smtClean="0"/>
              <a:t>Curate </a:t>
            </a:r>
            <a:r>
              <a:rPr lang="en-US" dirty="0" smtClean="0"/>
              <a:t>the metadata.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370258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of the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to read and understand</a:t>
            </a:r>
          </a:p>
          <a:p>
            <a:r>
              <a:rPr lang="en-US" dirty="0" smtClean="0"/>
              <a:t>Metadata dialect is not limited to one standard</a:t>
            </a:r>
          </a:p>
          <a:p>
            <a:r>
              <a:rPr lang="en-US" dirty="0" smtClean="0"/>
              <a:t>Community recommendation is not limited to one dialect</a:t>
            </a:r>
          </a:p>
          <a:p>
            <a:r>
              <a:rPr lang="en-US" dirty="0" smtClean="0"/>
              <a:t>Use the results with your own system</a:t>
            </a:r>
          </a:p>
          <a:p>
            <a:r>
              <a:rPr lang="en-US" dirty="0" smtClean="0"/>
              <a:t>Quick to add new recommendations</a:t>
            </a:r>
          </a:p>
          <a:p>
            <a:r>
              <a:rPr lang="en-US" dirty="0" smtClean="0"/>
              <a:t>Direct quantitative guidance</a:t>
            </a:r>
          </a:p>
          <a:p>
            <a:r>
              <a:rPr lang="en-US" dirty="0" smtClean="0"/>
              <a:t>Easily accessible guidance documentation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December 14,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 smtClean="0"/>
              <a:t>AGU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02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December 14,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 smtClean="0"/>
              <a:t>AGU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E2BEF-AA8E-934E-A9FD-BDA59EF41016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0" y="34290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Thank you!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8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Terminology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4650" y="2424113"/>
            <a:ext cx="8321675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Concept : 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General term for describing a documentation entity (e.g. Title, Revision Date, Process Step, Spatial Extent).</a:t>
            </a:r>
            <a:r>
              <a:rPr lang="en-US" sz="2000" b="1" smtClean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650" y="5159375"/>
            <a:ext cx="7981950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+mn-lt"/>
                <a:ea typeface="ＭＳ Ｐゴシック" charset="0"/>
                <a:cs typeface="ＭＳ Ｐゴシック" charset="0"/>
              </a:rPr>
              <a:t>Profile: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set of concepts required to support a particular documentation need or use case for a recommendation.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74650" y="4252913"/>
            <a:ext cx="8161338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tx1"/>
                </a:solidFill>
                <a:latin typeface="+mn-lt"/>
              </a:rPr>
              <a:t>Recommendation: 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A set of concepts that a group believes is required for achieving a documentation goal. </a:t>
            </a:r>
            <a:endParaRPr lang="en-US" sz="2000" b="1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4650" y="3344863"/>
            <a:ext cx="8382000" cy="708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Dialect :  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A particular form of the documentation language that is specific to a community (e.g. ISO, DIF, CSDGM, EML, ECHO).</a:t>
            </a:r>
            <a:endParaRPr lang="en-US" sz="2000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2900" y="1198563"/>
            <a:ext cx="7981950" cy="10160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latin typeface="+mn-lt"/>
                <a:ea typeface="ＭＳ Ｐゴシック" charset="0"/>
                <a:cs typeface="ＭＳ Ｐゴシック" charset="0"/>
              </a:rPr>
              <a:t>Collection: 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 group of metadata records, commonly organized by a data center, organization or project and often stored in a database or web accessible folder. </a:t>
            </a:r>
          </a:p>
        </p:txBody>
      </p:sp>
    </p:spTree>
    <p:extLst>
      <p:ext uri="{BB962C8B-B14F-4D97-AF65-F5344CB8AC3E}">
        <p14:creationId xmlns:p14="http://schemas.microsoft.com/office/powerpoint/2010/main" val="202588956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532813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Recommendations Analysis Dashboard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7030" y="898529"/>
            <a:ext cx="818515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/>
              <a:buChar char="•"/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Interactive exploratory </a:t>
            </a:r>
            <a:r>
              <a:rPr lang="en-US" b="1" dirty="0"/>
              <a:t>metadata concept</a:t>
            </a:r>
            <a:r>
              <a:rPr lang="en-US" dirty="0"/>
              <a:t> evaluation tool.</a:t>
            </a:r>
          </a:p>
          <a:p>
            <a:r>
              <a:rPr lang="en-US" dirty="0"/>
              <a:t>Enables metadata for a single dialect to be easily evaluated using multiple recommendations (</a:t>
            </a:r>
            <a:r>
              <a:rPr lang="en-US" dirty="0" err="1"/>
              <a:t>eg</a:t>
            </a:r>
            <a:r>
              <a:rPr lang="en-US" dirty="0"/>
              <a:t>. CSW, </a:t>
            </a:r>
            <a:r>
              <a:rPr lang="en-US" dirty="0" err="1" smtClean="0"/>
              <a:t>DataCite</a:t>
            </a:r>
            <a:r>
              <a:rPr lang="en-US" dirty="0" smtClean="0"/>
              <a:t>, UMM).</a:t>
            </a:r>
            <a:endParaRPr lang="en-US" dirty="0"/>
          </a:p>
          <a:p>
            <a:r>
              <a:rPr lang="en-US" dirty="0"/>
              <a:t>Designed to run on </a:t>
            </a:r>
            <a:r>
              <a:rPr lang="en-US" dirty="0" smtClean="0"/>
              <a:t>collections.</a:t>
            </a:r>
            <a:endParaRPr lang="en-US" dirty="0"/>
          </a:p>
          <a:p>
            <a:r>
              <a:rPr lang="en-US" dirty="0"/>
              <a:t>Provides </a:t>
            </a:r>
            <a:r>
              <a:rPr lang="en-US" dirty="0" smtClean="0"/>
              <a:t>a </a:t>
            </a:r>
            <a:r>
              <a:rPr lang="en-US" dirty="0"/>
              <a:t>dashboard interface with </a:t>
            </a:r>
            <a:r>
              <a:rPr lang="en-US" dirty="0" smtClean="0"/>
              <a:t>4 different visualizations</a:t>
            </a:r>
            <a:endParaRPr lang="en-US" dirty="0"/>
          </a:p>
          <a:p>
            <a:r>
              <a:rPr lang="en-US" dirty="0"/>
              <a:t>Requires a data sheet, created by HDF metadata team.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5943600" cy="3692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1600200" y="3200400"/>
            <a:ext cx="1524000" cy="2057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Recommendation</a:t>
            </a:r>
          </a:p>
          <a:p>
            <a:pPr algn="ctr" eaLnBrk="1" hangingPunct="1"/>
            <a:r>
              <a:rPr lang="en-US" sz="1400">
                <a:latin typeface="Calibri"/>
                <a:cs typeface="Calibri"/>
              </a:rPr>
              <a:t>Dialect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Comparison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124200" y="3200400"/>
            <a:ext cx="762000" cy="304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86200" y="3200400"/>
            <a:ext cx="1600200" cy="304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en-US" sz="1400">
                <a:latin typeface="Calibri"/>
                <a:cs typeface="Calibri"/>
              </a:rPr>
              <a:t>Field</a:t>
            </a:r>
          </a:p>
          <a:p>
            <a:pPr algn="ctr" eaLnBrk="1" hangingPunct="1"/>
            <a:r>
              <a:rPr lang="en-US" sz="1400">
                <a:latin typeface="Calibri"/>
                <a:cs typeface="Calibri"/>
              </a:rPr>
              <a:t>Summary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486400" y="3200400"/>
            <a:ext cx="1981200" cy="304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en-US" sz="1400">
                <a:latin typeface="Calibri"/>
                <a:cs typeface="Calibri"/>
              </a:rPr>
              <a:t>Concept</a:t>
            </a:r>
          </a:p>
          <a:p>
            <a:pPr algn="ctr" eaLnBrk="1" hangingPunct="1"/>
            <a:r>
              <a:rPr lang="en-US" sz="1400">
                <a:latin typeface="Calibri"/>
                <a:cs typeface="Calibri"/>
              </a:rPr>
              <a:t>Guidance Links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556260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Calibri"/>
                <a:cs typeface="Calibri"/>
              </a:rPr>
              <a:t>Signature Score</a:t>
            </a:r>
          </a:p>
          <a:p>
            <a:pPr algn="r"/>
            <a:r>
              <a:rPr lang="en-US" sz="1400">
                <a:latin typeface="Calibri"/>
                <a:cs typeface="Calibri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48214283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305800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Recommendation / Dialect Comparison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4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3" y="1170754"/>
            <a:ext cx="8149560" cy="4516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5834" y="1878480"/>
            <a:ext cx="232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Identify gaps between dialects and recommendations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568695" y="2636929"/>
            <a:ext cx="282236" cy="229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Elbow Connector 5"/>
          <p:cNvCxnSpPr>
            <a:stCxn id="3" idx="1"/>
            <a:endCxn id="4" idx="3"/>
          </p:cNvCxnSpPr>
          <p:nvPr/>
        </p:nvCxnSpPr>
        <p:spPr bwMode="auto">
          <a:xfrm rot="10800000" flipV="1">
            <a:off x="4850932" y="2340144"/>
            <a:ext cx="934903" cy="411433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 flipH="1">
            <a:off x="2134409" y="3349629"/>
            <a:ext cx="258238" cy="209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Elbow Connector 17"/>
          <p:cNvCxnSpPr>
            <a:stCxn id="3" idx="1"/>
            <a:endCxn id="17" idx="1"/>
          </p:cNvCxnSpPr>
          <p:nvPr/>
        </p:nvCxnSpPr>
        <p:spPr bwMode="auto">
          <a:xfrm rot="10800000" flipV="1">
            <a:off x="2392648" y="2340144"/>
            <a:ext cx="3393187" cy="1114077"/>
          </a:xfrm>
          <a:prstGeom prst="bentConnector3">
            <a:avLst>
              <a:gd name="adj1" fmla="val 425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 flipH="1">
            <a:off x="7058355" y="4613243"/>
            <a:ext cx="258238" cy="209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Elbow Connector 22"/>
          <p:cNvCxnSpPr>
            <a:stCxn id="3" idx="3"/>
            <a:endCxn id="22" idx="1"/>
          </p:cNvCxnSpPr>
          <p:nvPr/>
        </p:nvCxnSpPr>
        <p:spPr bwMode="auto">
          <a:xfrm flipH="1">
            <a:off x="7316593" y="2340145"/>
            <a:ext cx="797687" cy="2377691"/>
          </a:xfrm>
          <a:prstGeom prst="bentConnector3">
            <a:avLst>
              <a:gd name="adj1" fmla="val -2865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2805981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531813" y="0"/>
            <a:ext cx="823118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Collection Concept Occurrence %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150" y="1199405"/>
            <a:ext cx="3516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Identify fields that are missing from dialect, missing from collection, complete, or partial</a:t>
            </a:r>
            <a:r>
              <a:rPr lang="en-US" sz="24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98" y="1068552"/>
            <a:ext cx="3883697" cy="53339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95889" y="3442177"/>
            <a:ext cx="362606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-100% = Concept Not in Dialect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889" y="3970604"/>
            <a:ext cx="362606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0% = Concept Not in Collection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889" y="4499625"/>
            <a:ext cx="3626069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100% = Concept in All Records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889" y="4984853"/>
            <a:ext cx="36260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54% = Concept in Some Records</a:t>
            </a:r>
          </a:p>
        </p:txBody>
      </p:sp>
    </p:spTree>
    <p:extLst>
      <p:ext uri="{BB962C8B-B14F-4D97-AF65-F5344CB8AC3E}">
        <p14:creationId xmlns:p14="http://schemas.microsoft.com/office/powerpoint/2010/main" val="97796337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gScoresDi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914400"/>
            <a:ext cx="7936992" cy="5672592"/>
          </a:xfrm>
          <a:prstGeom prst="rect">
            <a:avLst/>
          </a:prstGeom>
        </p:spPr>
      </p:pic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141230" y="0"/>
            <a:ext cx="6935970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Signature Score Groups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FB86C-A91B-7E4D-9E21-A2DDB7D436F9}" type="slidenum">
              <a:rPr lang="en-US" altLang="en-US" sz="1200">
                <a:solidFill>
                  <a:schemeClr val="bg1"/>
                </a:solidFill>
              </a:rPr>
              <a:pPr eaLnBrk="1" hangingPunct="1"/>
              <a:t>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0" y="2438400"/>
            <a:ext cx="3510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groups of records that are missing the same number of fields (typically the same fields)</a:t>
            </a:r>
          </a:p>
        </p:txBody>
      </p:sp>
    </p:spTree>
    <p:extLst>
      <p:ext uri="{BB962C8B-B14F-4D97-AF65-F5344CB8AC3E}">
        <p14:creationId xmlns:p14="http://schemas.microsoft.com/office/powerpoint/2010/main" val="426053176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132410" y="0"/>
            <a:ext cx="7173390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Concept Guidance Links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515" t="13193" b="27211"/>
          <a:stretch/>
        </p:blipFill>
        <p:spPr>
          <a:xfrm>
            <a:off x="311150" y="1082704"/>
            <a:ext cx="4594784" cy="5081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ight Arrow 3"/>
          <p:cNvSpPr/>
          <p:nvPr/>
        </p:nvSpPr>
        <p:spPr bwMode="auto">
          <a:xfrm>
            <a:off x="2819400" y="3581400"/>
            <a:ext cx="1552297" cy="13052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Picture 1" descr="Screen Shot 2016-11-18 at 3.10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719208"/>
            <a:ext cx="4572000" cy="290559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4630511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799" cy="762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Guidance Documentation </a:t>
            </a: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B8AE74-120C-E14A-9339-CD4271D58807}" type="slidenum">
              <a:rPr lang="en-US" altLang="en-US" sz="120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873250" y="453072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Documentation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4149725" y="36337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Metadata </a:t>
            </a:r>
          </a:p>
        </p:txBody>
      </p:sp>
      <p:sp>
        <p:nvSpPr>
          <p:cNvPr id="46085" name="TextBox 9"/>
          <p:cNvSpPr txBox="1">
            <a:spLocks noChangeArrowheads="1"/>
          </p:cNvSpPr>
          <p:nvPr/>
        </p:nvSpPr>
        <p:spPr bwMode="auto">
          <a:xfrm>
            <a:off x="5292725" y="2606675"/>
            <a:ext cx="339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Sharable Metadata </a:t>
            </a:r>
          </a:p>
        </p:txBody>
      </p:sp>
      <p:sp>
        <p:nvSpPr>
          <p:cNvPr id="46086" name="TextBox 10"/>
          <p:cNvSpPr txBox="1">
            <a:spLocks noChangeArrowheads="1"/>
          </p:cNvSpPr>
          <p:nvPr/>
        </p:nvSpPr>
        <p:spPr bwMode="auto">
          <a:xfrm>
            <a:off x="6540500" y="1119188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charset="0"/>
              </a:rPr>
              <a:t>data.ucar.edu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119188"/>
            <a:ext cx="4879975" cy="3475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73" y="1981549"/>
            <a:ext cx="3611563" cy="3473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2743200"/>
            <a:ext cx="3611562" cy="3475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090" name="TextBox 14"/>
          <p:cNvSpPr txBox="1">
            <a:spLocks noChangeArrowheads="1"/>
          </p:cNvSpPr>
          <p:nvPr/>
        </p:nvSpPr>
        <p:spPr bwMode="auto">
          <a:xfrm>
            <a:off x="557213" y="6243638"/>
            <a:ext cx="780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 sz="2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http://wiki.esipfed.org/index.php/Category:Documentation_Connections</a:t>
            </a:r>
          </a:p>
        </p:txBody>
      </p:sp>
    </p:spTree>
    <p:extLst>
      <p:ext uri="{BB962C8B-B14F-4D97-AF65-F5344CB8AC3E}">
        <p14:creationId xmlns:p14="http://schemas.microsoft.com/office/powerpoint/2010/main" val="393209970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8"/>
          <p:cNvSpPr>
            <a:spLocks noGrp="1"/>
          </p:cNvSpPr>
          <p:nvPr>
            <p:ph type="title"/>
          </p:nvPr>
        </p:nvSpPr>
        <p:spPr>
          <a:xfrm>
            <a:off x="825500" y="508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Prioritizing Metadata Improvement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270000"/>
            <a:ext cx="7937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What recommendations are most important to your organization?</a:t>
            </a:r>
          </a:p>
          <a:p>
            <a:pPr lvl="1"/>
            <a:r>
              <a:rPr lang="en-US" dirty="0" smtClean="0"/>
              <a:t>a) </a:t>
            </a:r>
            <a:r>
              <a:rPr lang="en-US" dirty="0" err="1" smtClean="0"/>
              <a:t>DataCite</a:t>
            </a:r>
            <a:r>
              <a:rPr lang="en-US" dirty="0" smtClean="0"/>
              <a:t>, b) DCAT, c) DIF</a:t>
            </a:r>
          </a:p>
          <a:p>
            <a:pPr lvl="1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What recommendation </a:t>
            </a:r>
            <a:r>
              <a:rPr lang="en-US" dirty="0" smtClean="0"/>
              <a:t>levels </a:t>
            </a:r>
            <a:r>
              <a:rPr lang="en-US" dirty="0" smtClean="0"/>
              <a:t>are most important to your organization?</a:t>
            </a:r>
          </a:p>
          <a:p>
            <a:pPr lvl="1"/>
            <a:r>
              <a:rPr lang="en-US" dirty="0" smtClean="0"/>
              <a:t>- Not all recommendations are required</a:t>
            </a:r>
          </a:p>
          <a:p>
            <a:endParaRPr lang="en-US" dirty="0" smtClean="0"/>
          </a:p>
          <a:p>
            <a:pPr marL="342900" indent="-342900">
              <a:buAutoNum type="arabicPeriod" startAt="3"/>
            </a:pPr>
            <a:r>
              <a:rPr lang="en-US" dirty="0" smtClean="0"/>
              <a:t>What concepts are missing from the most metadata records?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Fix the concept missing in 90% of your records before the concept missing in 7% if they are part of the same profile.</a:t>
            </a:r>
          </a:p>
          <a:p>
            <a:pPr lvl="1"/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What concepts are missing from the multiple recommendations?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Improve completeness score for multiple recommendations by fixing 1 concept. 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http://wiki.esipfed.org/index.php/</a:t>
            </a:r>
            <a:r>
              <a:rPr lang="en-US" dirty="0" smtClean="0">
                <a:hlinkClick r:id="rId3"/>
              </a:rPr>
              <a:t>Documentation_Recommendations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9686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Presentation on product or service">
  <a:themeElements>
    <a:clrScheme name="Custom 4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3182F7"/>
      </a:accent1>
      <a:accent2>
        <a:srgbClr val="FE4160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ED2024"/>
      </a:hlink>
      <a:folHlink>
        <a:srgbClr val="BD912D"/>
      </a:folHlink>
    </a:clrScheme>
    <a:fontScheme name="The HDF Group 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95928</TotalTime>
  <Words>614</Words>
  <Application>Microsoft Macintosh PowerPoint</Application>
  <PresentationFormat>On-screen Show (4:3)</PresentationFormat>
  <Paragraphs>142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ＭＳ Ｐゴシック</vt:lpstr>
      <vt:lpstr>Symbol</vt:lpstr>
      <vt:lpstr>Times New Roman</vt:lpstr>
      <vt:lpstr>Arial</vt:lpstr>
      <vt:lpstr>1_Presentation on product or service</vt:lpstr>
      <vt:lpstr>Metadata Evaluation and Guidance for Curation and Improvement </vt:lpstr>
      <vt:lpstr>Terminology</vt:lpstr>
      <vt:lpstr>Recommendations Analysis Dashboard</vt:lpstr>
      <vt:lpstr>Recommendation / Dialect Comparison</vt:lpstr>
      <vt:lpstr>Collection Concept Occurrence %</vt:lpstr>
      <vt:lpstr>Signature Score Groups</vt:lpstr>
      <vt:lpstr>Concept Guidance Links</vt:lpstr>
      <vt:lpstr>Guidance Documentation </vt:lpstr>
      <vt:lpstr>Prioritizing Metadata Improvement</vt:lpstr>
      <vt:lpstr>Metadata Improvement Guidance</vt:lpstr>
      <vt:lpstr>Which records do I need to improve?</vt:lpstr>
      <vt:lpstr>How do I identify which records are missing concepts?</vt:lpstr>
      <vt:lpstr>What concepts are missing in a single record?</vt:lpstr>
      <vt:lpstr>Future Directions</vt:lpstr>
      <vt:lpstr>Signature Score Sprints</vt:lpstr>
      <vt:lpstr>Metadata Improvement Process </vt:lpstr>
      <vt:lpstr>Strengths of the workflow</vt:lpstr>
      <vt:lpstr>Questions?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NCAR DSET Metadata Evaluation</dc:title>
  <dc:creator>Sean Gordon</dc:creator>
  <cp:lastModifiedBy>Sean Gordon</cp:lastModifiedBy>
  <cp:revision>296</cp:revision>
  <cp:lastPrinted>2016-10-18T23:23:39Z</cp:lastPrinted>
  <dcterms:created xsi:type="dcterms:W3CDTF">2015-12-22T20:11:01Z</dcterms:created>
  <dcterms:modified xsi:type="dcterms:W3CDTF">2017-01-12T20:51:07Z</dcterms:modified>
</cp:coreProperties>
</file>